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1"/>
  </p:notesMasterIdLst>
  <p:sldIdLst>
    <p:sldId id="346" r:id="rId2"/>
    <p:sldId id="1509" r:id="rId3"/>
    <p:sldId id="1481" r:id="rId4"/>
    <p:sldId id="1491" r:id="rId5"/>
    <p:sldId id="1486" r:id="rId6"/>
    <p:sldId id="1493" r:id="rId7"/>
    <p:sldId id="1626" r:id="rId8"/>
    <p:sldId id="1627" r:id="rId9"/>
    <p:sldId id="1633" r:id="rId10"/>
    <p:sldId id="4391" r:id="rId11"/>
    <p:sldId id="1519" r:id="rId12"/>
    <p:sldId id="1638" r:id="rId13"/>
    <p:sldId id="1639" r:id="rId14"/>
    <p:sldId id="1645" r:id="rId15"/>
    <p:sldId id="1647" r:id="rId16"/>
    <p:sldId id="1541" r:id="rId17"/>
    <p:sldId id="1544" r:id="rId18"/>
    <p:sldId id="1649" r:id="rId19"/>
    <p:sldId id="1651" r:id="rId20"/>
    <p:sldId id="1652" r:id="rId21"/>
    <p:sldId id="1653" r:id="rId22"/>
    <p:sldId id="4401" r:id="rId23"/>
    <p:sldId id="4611" r:id="rId24"/>
    <p:sldId id="4610" r:id="rId25"/>
    <p:sldId id="1675" r:id="rId26"/>
    <p:sldId id="2543" r:id="rId27"/>
    <p:sldId id="4621" r:id="rId28"/>
    <p:sldId id="1704" r:id="rId29"/>
    <p:sldId id="1711" r:id="rId30"/>
    <p:sldId id="1708" r:id="rId31"/>
    <p:sldId id="1706" r:id="rId32"/>
    <p:sldId id="1707" r:id="rId33"/>
    <p:sldId id="1746" r:id="rId34"/>
    <p:sldId id="1709" r:id="rId35"/>
    <p:sldId id="1679" r:id="rId36"/>
    <p:sldId id="1712" r:id="rId37"/>
    <p:sldId id="1720" r:id="rId38"/>
    <p:sldId id="1747" r:id="rId39"/>
    <p:sldId id="1680" r:id="rId40"/>
    <p:sldId id="4612" r:id="rId41"/>
    <p:sldId id="1723" r:id="rId42"/>
    <p:sldId id="1724" r:id="rId43"/>
    <p:sldId id="4613" r:id="rId44"/>
    <p:sldId id="1750" r:id="rId45"/>
    <p:sldId id="1694" r:id="rId46"/>
    <p:sldId id="1696" r:id="rId47"/>
    <p:sldId id="1698" r:id="rId48"/>
    <p:sldId id="1701" r:id="rId49"/>
    <p:sldId id="1725" r:id="rId50"/>
    <p:sldId id="1749" r:id="rId51"/>
    <p:sldId id="4614" r:id="rId52"/>
    <p:sldId id="4615" r:id="rId53"/>
    <p:sldId id="4616" r:id="rId54"/>
    <p:sldId id="1678" r:id="rId55"/>
    <p:sldId id="1730" r:id="rId56"/>
    <p:sldId id="1731" r:id="rId57"/>
    <p:sldId id="1734" r:id="rId58"/>
    <p:sldId id="1735" r:id="rId59"/>
    <p:sldId id="1736" r:id="rId60"/>
    <p:sldId id="1737" r:id="rId61"/>
    <p:sldId id="1738" r:id="rId62"/>
    <p:sldId id="1739" r:id="rId63"/>
    <p:sldId id="1676" r:id="rId64"/>
    <p:sldId id="4617" r:id="rId65"/>
    <p:sldId id="1682" r:id="rId66"/>
    <p:sldId id="1674" r:id="rId67"/>
    <p:sldId id="4620" r:id="rId68"/>
    <p:sldId id="4619" r:id="rId69"/>
    <p:sldId id="4618" r:id="rId70"/>
    <p:sldId id="4625" r:id="rId71"/>
    <p:sldId id="4624" r:id="rId72"/>
    <p:sldId id="4626" r:id="rId73"/>
    <p:sldId id="4627" r:id="rId74"/>
    <p:sldId id="4628" r:id="rId75"/>
    <p:sldId id="4629" r:id="rId76"/>
    <p:sldId id="4633" r:id="rId77"/>
    <p:sldId id="4631" r:id="rId78"/>
    <p:sldId id="4632" r:id="rId79"/>
    <p:sldId id="4630" r:id="rId80"/>
    <p:sldId id="4634" r:id="rId81"/>
    <p:sldId id="4635" r:id="rId82"/>
    <p:sldId id="4636" r:id="rId83"/>
    <p:sldId id="4637" r:id="rId84"/>
    <p:sldId id="4638" r:id="rId85"/>
    <p:sldId id="4639" r:id="rId86"/>
    <p:sldId id="4640" r:id="rId87"/>
    <p:sldId id="4644" r:id="rId88"/>
    <p:sldId id="4645" r:id="rId89"/>
    <p:sldId id="1773" r:id="rId90"/>
    <p:sldId id="1772" r:id="rId91"/>
    <p:sldId id="1775" r:id="rId92"/>
    <p:sldId id="1776" r:id="rId93"/>
    <p:sldId id="1777" r:id="rId94"/>
    <p:sldId id="1780" r:id="rId95"/>
    <p:sldId id="1781" r:id="rId96"/>
    <p:sldId id="4646" r:id="rId97"/>
    <p:sldId id="1778" r:id="rId98"/>
    <p:sldId id="1779" r:id="rId99"/>
    <p:sldId id="1774" r:id="rId100"/>
    <p:sldId id="1782" r:id="rId101"/>
    <p:sldId id="1783" r:id="rId102"/>
    <p:sldId id="1785" r:id="rId103"/>
    <p:sldId id="1787" r:id="rId104"/>
    <p:sldId id="1786" r:id="rId105"/>
    <p:sldId id="1790" r:id="rId106"/>
    <p:sldId id="1788" r:id="rId107"/>
    <p:sldId id="1789" r:id="rId108"/>
    <p:sldId id="1784" r:id="rId109"/>
    <p:sldId id="1791" r:id="rId110"/>
    <p:sldId id="1792" r:id="rId111"/>
    <p:sldId id="1793" r:id="rId112"/>
    <p:sldId id="1794" r:id="rId113"/>
    <p:sldId id="1797" r:id="rId114"/>
    <p:sldId id="1795" r:id="rId115"/>
    <p:sldId id="1796" r:id="rId116"/>
    <p:sldId id="1798" r:id="rId117"/>
    <p:sldId id="1799" r:id="rId118"/>
    <p:sldId id="1801" r:id="rId119"/>
    <p:sldId id="1800" r:id="rId120"/>
    <p:sldId id="1802" r:id="rId121"/>
    <p:sldId id="1803" r:id="rId122"/>
    <p:sldId id="1804" r:id="rId123"/>
    <p:sldId id="1805" r:id="rId124"/>
    <p:sldId id="1806" r:id="rId125"/>
    <p:sldId id="1807" r:id="rId126"/>
    <p:sldId id="1808" r:id="rId127"/>
    <p:sldId id="1809" r:id="rId128"/>
    <p:sldId id="1810" r:id="rId129"/>
    <p:sldId id="1811" r:id="rId130"/>
    <p:sldId id="1813" r:id="rId131"/>
    <p:sldId id="1812" r:id="rId132"/>
    <p:sldId id="1814" r:id="rId133"/>
    <p:sldId id="1815" r:id="rId134"/>
    <p:sldId id="1827" r:id="rId135"/>
    <p:sldId id="1828" r:id="rId136"/>
    <p:sldId id="4647" r:id="rId137"/>
    <p:sldId id="4643" r:id="rId138"/>
    <p:sldId id="4648" r:id="rId139"/>
    <p:sldId id="4305" r:id="rId140"/>
  </p:sldIdLst>
  <p:sldSz cx="12192000" cy="6858000"/>
  <p:notesSz cx="6858000" cy="9144000"/>
  <p:embeddedFontLst>
    <p:embeddedFont>
      <p:font typeface="Calibri" panose="020F0502020204030204" pitchFamily="34" charset="0"/>
      <p:regular r:id="rId142"/>
      <p:bold r:id="rId143"/>
      <p:italic r:id="rId144"/>
      <p:boldItalic r:id="rId145"/>
    </p:embeddedFont>
    <p:embeddedFont>
      <p:font typeface="Consolas" panose="020B0609020204030204" pitchFamily="49" charset="0"/>
      <p:regular r:id="rId146"/>
      <p:bold r:id="rId147"/>
      <p:italic r:id="rId148"/>
      <p:boldItalic r:id="rId149"/>
    </p:embeddedFont>
    <p:embeddedFont>
      <p:font typeface="Mosk Bold 700" panose="02000506000000020004" pitchFamily="2" charset="0"/>
      <p:bold r:id="rId150"/>
    </p:embeddedFont>
    <p:embeddedFont>
      <p:font typeface="강한공군체 Medium" panose="020B0600000101010101" pitchFamily="50" charset="-127"/>
      <p:regular r:id="rId151"/>
    </p:embeddedFont>
    <p:embeddedFont>
      <p:font typeface="나눔스퀘어 ExtraBold" panose="020B0600000101010101" pitchFamily="50" charset="-127"/>
      <p:bold r:id="rId152"/>
    </p:embeddedFont>
    <p:embeddedFont>
      <p:font typeface="맑은 고딕" panose="020B0503020000020004" pitchFamily="50" charset="-127"/>
      <p:regular r:id="rId153"/>
      <p:bold r:id="rId1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34FC"/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>
        <p:scale>
          <a:sx n="75" d="100"/>
          <a:sy n="75" d="100"/>
        </p:scale>
        <p:origin x="1938" y="7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8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9.fntdata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0.fntdata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3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rogrammers.co.kr/account/sign_in?referer=https%3A%2F%2Fprogrammers.co.kr%2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ol.programmers.co.kr/learn/courses/30/lessons/120813?language=javascript" TargetMode="External"/><Relationship Id="rId2" Type="http://schemas.openxmlformats.org/officeDocument/2006/relationships/hyperlink" Target="https://school.programmers.co.kr/learn/courses/30/lessons/1293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wiperj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2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44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48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3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chool.programmers.co.kr/learn/courses/30/lessons/42840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chool.programmers.co.kr/learn/courses/30/lessons/120956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icpc.net/problem/1000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acmicpc.net/problem/10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" TargetMode="External"/><Relationship Id="rId2" Type="http://schemas.openxmlformats.org/officeDocument/2006/relationships/hyperlink" Target="https://www.pexels.com/ko-kr/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0630D-C47C-4273-46CC-9A0078B5356D}"/>
              </a:ext>
            </a:extLst>
          </p:cNvPr>
          <p:cNvSpPr txBox="1"/>
          <p:nvPr/>
        </p:nvSpPr>
        <p:spPr>
          <a:xfrm>
            <a:off x="517236" y="340100"/>
            <a:ext cx="1027083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 아이템 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337616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Header</a:t>
            </a:r>
          </a:p>
          <a:p>
            <a:pPr lvl="1"/>
            <a:r>
              <a:rPr lang="en-US" altLang="ko-KR" dirty="0"/>
              <a:t>Width: 100% / border-bottom: 1px solid #999;</a:t>
            </a:r>
          </a:p>
          <a:p>
            <a:r>
              <a:rPr lang="ko-KR" altLang="en-US" dirty="0"/>
              <a:t>가로로 배치 </a:t>
            </a:r>
            <a:r>
              <a:rPr lang="ko-KR" altLang="en-US" dirty="0" err="1"/>
              <a:t>해야겠죠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각각 아이템을 양끝에 붙여서 균등 배치 </a:t>
            </a:r>
            <a:r>
              <a:rPr lang="en-US" altLang="ko-KR" dirty="0">
                <a:sym typeface="Wingdings" panose="05000000000000000000" pitchFamily="2" charset="2"/>
              </a:rPr>
              <a:t> justify-content: space-between;</a:t>
            </a:r>
          </a:p>
          <a:p>
            <a:pPr lvl="1"/>
            <a:r>
              <a:rPr lang="ko-KR" altLang="en-US" dirty="0"/>
              <a:t>수직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align-items: center;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양끝에 붙어 있으니 여백 주기 </a:t>
            </a:r>
            <a:r>
              <a:rPr lang="en-US" altLang="ko-KR" dirty="0">
                <a:sym typeface="Wingdings" panose="05000000000000000000" pitchFamily="2" charset="2"/>
              </a:rPr>
              <a:t> padding : 5vh 5vw;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21987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3B934F-5D7F-3C38-80EC-29329BBA282F}"/>
              </a:ext>
            </a:extLst>
          </p:cNvPr>
          <p:cNvSpPr txBox="1"/>
          <p:nvPr/>
        </p:nvSpPr>
        <p:spPr>
          <a:xfrm>
            <a:off x="711200" y="620048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265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버거 메뉴는 반응형에서 보일 요소이므로 </a:t>
            </a:r>
            <a:r>
              <a:rPr lang="en-US" altLang="ko-KR" dirty="0">
                <a:sym typeface="Wingdings" panose="05000000000000000000" pitchFamily="2" charset="2"/>
              </a:rPr>
              <a:t> display: none;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font: bold 24px/1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585D-B489-AF1E-E4C4-7C062F72D6EF}"/>
              </a:ext>
            </a:extLst>
          </p:cNvPr>
          <p:cNvSpPr txBox="1"/>
          <p:nvPr/>
        </p:nvSpPr>
        <p:spPr>
          <a:xfrm>
            <a:off x="787400" y="4201636"/>
            <a:ext cx="94742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61661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GNB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6509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GNB,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역시나 가로 배치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  display: flex;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 여백 주기 </a:t>
            </a:r>
            <a:r>
              <a:rPr lang="en-US" altLang="ko-KR" dirty="0">
                <a:sym typeface="Wingdings" panose="05000000000000000000" pitchFamily="2" charset="2"/>
              </a:rPr>
              <a:t> margin: 0px 20px;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16px/1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05364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DCD668-CDB8-A5A6-9343-D2427B453F84}"/>
              </a:ext>
            </a:extLst>
          </p:cNvPr>
          <p:cNvSpPr txBox="1"/>
          <p:nvPr/>
        </p:nvSpPr>
        <p:spPr>
          <a:xfrm>
            <a:off x="876300" y="756841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90234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471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/>
              <a:t>SNS</a:t>
            </a:r>
            <a:r>
              <a:rPr lang="ko-KR" altLang="en-US" dirty="0"/>
              <a:t> 파트 작업하기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Gnb</a:t>
            </a:r>
            <a:r>
              <a:rPr lang="en-US" altLang="ko-KR" dirty="0"/>
              <a:t> </a:t>
            </a:r>
            <a:r>
              <a:rPr lang="ko-KR" altLang="en-US" dirty="0"/>
              <a:t>파트를 참고하여 </a:t>
            </a:r>
            <a:r>
              <a:rPr lang="en-US" altLang="ko-KR" dirty="0"/>
              <a:t>SNS </a:t>
            </a:r>
            <a:r>
              <a:rPr lang="ko-KR" altLang="en-US" dirty="0"/>
              <a:t>파트 구현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59638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415DA-AEF6-A05F-EF4F-A60348944EA0}"/>
              </a:ext>
            </a:extLst>
          </p:cNvPr>
          <p:cNvSpPr txBox="1"/>
          <p:nvPr/>
        </p:nvSpPr>
        <p:spPr>
          <a:xfrm>
            <a:off x="660400" y="683234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0221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970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Video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Frame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1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3764E-C4AB-F6CF-FC09-B843FE564EAA}"/>
              </a:ext>
            </a:extLst>
          </p:cNvPr>
          <p:cNvSpPr txBox="1"/>
          <p:nvPr/>
        </p:nvSpPr>
        <p:spPr>
          <a:xfrm>
            <a:off x="542200" y="415620"/>
            <a:ext cx="892379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0646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멀티 미디어 컨텐츠의 경우 </a:t>
            </a:r>
            <a:r>
              <a:rPr lang="en-US" altLang="ko-KR" dirty="0">
                <a:sym typeface="Wingdings" panose="05000000000000000000" pitchFamily="2" charset="2"/>
              </a:rPr>
              <a:t>figure </a:t>
            </a:r>
            <a:r>
              <a:rPr lang="ko-KR" altLang="en-US" dirty="0">
                <a:sym typeface="Wingdings" panose="05000000000000000000" pitchFamily="2" charset="2"/>
              </a:rPr>
              <a:t>태그를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 </a:t>
            </a:r>
            <a:r>
              <a:rPr lang="ko-KR" altLang="en-US" dirty="0">
                <a:sym typeface="Wingdings" panose="05000000000000000000" pitchFamily="2" charset="2"/>
              </a:rPr>
              <a:t>태그로 영상 삽입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속성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Autoplay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자동 재생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Muted : </a:t>
            </a:r>
            <a:r>
              <a:rPr lang="ko-KR" altLang="en-US" dirty="0" err="1">
                <a:sym typeface="Wingdings" panose="05000000000000000000" pitchFamily="2" charset="2"/>
              </a:rPr>
              <a:t>음소거</a:t>
            </a:r>
            <a:r>
              <a:rPr lang="ko-KR" altLang="en-US" dirty="0">
                <a:sym typeface="Wingdings" panose="05000000000000000000" pitchFamily="2" charset="2"/>
              </a:rPr>
              <a:t>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Loop : </a:t>
            </a:r>
            <a:r>
              <a:rPr lang="ko-KR" altLang="en-US" dirty="0">
                <a:sym typeface="Wingdings" panose="05000000000000000000" pitchFamily="2" charset="2"/>
              </a:rPr>
              <a:t>반복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Controls : </a:t>
            </a:r>
            <a:r>
              <a:rPr lang="ko-KR" altLang="en-US" dirty="0">
                <a:sym typeface="Wingdings" panose="05000000000000000000" pitchFamily="2" charset="2"/>
              </a:rPr>
              <a:t>컨트롤 패널 삽입 여부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 속성 </a:t>
            </a:r>
            <a:r>
              <a:rPr lang="en-US" altLang="ko-KR" dirty="0">
                <a:sym typeface="Wingdings" panose="05000000000000000000" pitchFamily="2" charset="2"/>
              </a:rPr>
              <a:t>: X)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영상의 경우 </a:t>
            </a:r>
            <a:r>
              <a:rPr lang="en-US" altLang="ko-KR" dirty="0">
                <a:sym typeface="Wingdings" panose="05000000000000000000" pitchFamily="2" charset="2"/>
              </a:rPr>
              <a:t>muted </a:t>
            </a:r>
            <a:r>
              <a:rPr lang="ko-KR" altLang="en-US" dirty="0">
                <a:sym typeface="Wingdings" panose="05000000000000000000" pitchFamily="2" charset="2"/>
              </a:rPr>
              <a:t>속성이 없으면 자동 재생이 안됩니다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0266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EFF7B-28E6-EBD3-1082-B942CFDD0055}"/>
              </a:ext>
            </a:extLst>
          </p:cNvPr>
          <p:cNvSpPr txBox="1"/>
          <p:nvPr/>
        </p:nvSpPr>
        <p:spPr>
          <a:xfrm>
            <a:off x="469900" y="619036"/>
            <a:ext cx="9499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BACK VIDEO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6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Figure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 / height: 100vh;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/ top: 0px / left: 0px;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Overflow:hidden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Z-index: 1;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Height: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Object-fit: cover; (background-size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12981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E3EB3-8F10-B2CC-727F-EA78B887FC21}"/>
              </a:ext>
            </a:extLst>
          </p:cNvPr>
          <p:cNvSpPr txBox="1"/>
          <p:nvPr/>
        </p:nvSpPr>
        <p:spPr>
          <a:xfrm>
            <a:off x="685800" y="646143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VIDEO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7841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특정 섹션의 내용이므로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, class  text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태그로 텍스트 삽입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74E45-BAAB-CA33-C38C-A76F8488BECE}"/>
              </a:ext>
            </a:extLst>
          </p:cNvPr>
          <p:cNvSpPr txBox="1"/>
          <p:nvPr/>
        </p:nvSpPr>
        <p:spPr>
          <a:xfrm>
            <a:off x="736600" y="3020536"/>
            <a:ext cx="99568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88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텍스트 영역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Left: 6vw; / top: 50%; / translate(0, -50%);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normal 8vw/1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Great“;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51745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74340F-8B59-091C-7B0E-5325AD9D00E0}"/>
              </a:ext>
            </a:extLst>
          </p:cNvPr>
          <p:cNvSpPr txBox="1"/>
          <p:nvPr/>
        </p:nvSpPr>
        <p:spPr>
          <a:xfrm>
            <a:off x="1092200" y="690940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3198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같은 요소가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번 반복</a:t>
            </a:r>
            <a:r>
              <a:rPr lang="en-US" altLang="ko-KR" dirty="0">
                <a:sym typeface="Wingdings" panose="05000000000000000000" pitchFamily="2" charset="2"/>
              </a:rPr>
              <a:t>!?  list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27F98-1364-D3A0-277E-BAEF0BC44A55}"/>
              </a:ext>
            </a:extLst>
          </p:cNvPr>
          <p:cNvSpPr txBox="1"/>
          <p:nvPr/>
        </p:nvSpPr>
        <p:spPr>
          <a:xfrm>
            <a:off x="635000" y="2316182"/>
            <a:ext cx="10922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fa-face-laugh-wink"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fa-people-group"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353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가로 배치</a:t>
            </a:r>
            <a:r>
              <a:rPr lang="en-US" altLang="ko-KR" dirty="0">
                <a:sym typeface="Wingdings" panose="05000000000000000000" pitchFamily="2" charset="2"/>
              </a:rPr>
              <a:t>? Display  flex;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Margin-top: 30px;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Margin: 0px 30px;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20px 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Margin-right: 10px;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Strong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dirty="0">
                <a:sym typeface="Wingdings" panose="05000000000000000000" pitchFamily="2" charset="2"/>
              </a:rPr>
              <a:t>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2867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B727B-5486-8FF9-3821-C09C52CB7A17}"/>
              </a:ext>
            </a:extLst>
          </p:cNvPr>
          <p:cNvSpPr txBox="1"/>
          <p:nvPr/>
        </p:nvSpPr>
        <p:spPr>
          <a:xfrm>
            <a:off x="749300" y="522744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119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7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8698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2AB81-63D0-643B-DE2E-3CDA366B6ADF}"/>
              </a:ext>
            </a:extLst>
          </p:cNvPr>
          <p:cNvSpPr txBox="1"/>
          <p:nvPr/>
        </p:nvSpPr>
        <p:spPr>
          <a:xfrm>
            <a:off x="812800" y="15461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2022 KDT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Team 1st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7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C35C7-B3F8-1E45-A768-67367E689DAC}"/>
              </a:ext>
            </a:extLst>
          </p:cNvPr>
          <p:cNvSpPr txBox="1"/>
          <p:nvPr/>
        </p:nvSpPr>
        <p:spPr>
          <a:xfrm>
            <a:off x="711200" y="1480791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97890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반응형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40681696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메뉴가 잘리는 영역 파악 </a:t>
            </a:r>
            <a:r>
              <a:rPr lang="en-US" altLang="ko-KR" dirty="0"/>
              <a:t>or </a:t>
            </a:r>
            <a:r>
              <a:rPr lang="ko-KR" altLang="en-US" dirty="0"/>
              <a:t>데이터로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개발자 도구를 사용하여 메뉴가 잘리기 시작하는 넓이 값을 바탕으로 반응형 작업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일반적 크기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태블릿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핸드폰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맞춰서 작업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우리는 잘리기 시작하는 넓이로 설정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E80B-9ADF-21F6-9583-07A3234E52A9}"/>
              </a:ext>
            </a:extLst>
          </p:cNvPr>
          <p:cNvSpPr txBox="1"/>
          <p:nvPr/>
        </p:nvSpPr>
        <p:spPr>
          <a:xfrm>
            <a:off x="647700" y="366463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9049244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안보이게 처리 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Gnb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SNS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보이게 처리할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반응형에서 텍스트 크기 키우기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6422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AD48B-ED4E-707D-7E1F-B7D0C2AB197C}"/>
              </a:ext>
            </a:extLst>
          </p:cNvPr>
          <p:cNvSpPr txBox="1"/>
          <p:nvPr/>
        </p:nvSpPr>
        <p:spPr>
          <a:xfrm>
            <a:off x="495300" y="365542"/>
            <a:ext cx="60960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0884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Snb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추가하기</a:t>
            </a:r>
          </a:p>
        </p:txBody>
      </p:sp>
    </p:spTree>
    <p:extLst>
      <p:ext uri="{BB962C8B-B14F-4D97-AF65-F5344CB8AC3E}">
        <p14:creationId xmlns:p14="http://schemas.microsoft.com/office/powerpoint/2010/main" val="36458010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영역을 따로 만들기 </a:t>
            </a:r>
            <a:r>
              <a:rPr lang="en-US" altLang="ko-KR" dirty="0">
                <a:sym typeface="Wingdings" panose="05000000000000000000" pitchFamily="2" charset="2"/>
              </a:rPr>
              <a:t> div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메뉴를 그대로 옮길 것이므로 </a:t>
            </a:r>
            <a:r>
              <a:rPr lang="en-US" altLang="ko-KR" dirty="0">
                <a:sym typeface="Wingdings" panose="05000000000000000000" pitchFamily="2" charset="2"/>
              </a:rPr>
              <a:t>UL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 그대로 가져오기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마지막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SNS </a:t>
            </a:r>
            <a:r>
              <a:rPr lang="ko-KR" altLang="en-US" dirty="0">
                <a:sym typeface="Wingdings" panose="05000000000000000000" pitchFamily="2" charset="2"/>
              </a:rPr>
              <a:t>항목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58766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A05AF-DE4F-6854-F5F4-D2F0454248EF}"/>
              </a:ext>
            </a:extLst>
          </p:cNvPr>
          <p:cNvSpPr txBox="1"/>
          <p:nvPr/>
        </p:nvSpPr>
        <p:spPr>
          <a:xfrm>
            <a:off x="622300" y="1142643"/>
            <a:ext cx="107315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hide"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6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814664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문서 흐름에서 탈출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위치 내 맘대로 </a:t>
            </a:r>
            <a:r>
              <a:rPr lang="en-US" altLang="ko-KR" dirty="0">
                <a:sym typeface="Wingdings" panose="05000000000000000000" pitchFamily="2" charset="2"/>
              </a:rPr>
              <a:t> position: absolute;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배경을 영상 배경과 비슷한 색으로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 여백은 햄버거 메뉴와 동일하게 </a:t>
            </a:r>
            <a:r>
              <a:rPr lang="en-US" altLang="ko-KR" dirty="0">
                <a:sym typeface="Wingdings" panose="05000000000000000000" pitchFamily="2" charset="2"/>
              </a:rPr>
              <a:t> right: 5vw;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적당한 </a:t>
            </a:r>
            <a:r>
              <a:rPr lang="en-US" altLang="ko-KR" dirty="0"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헤더의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와 동일한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 </a:t>
            </a:r>
            <a:r>
              <a:rPr lang="ko-KR" altLang="en-US" dirty="0">
                <a:sym typeface="Wingdings" panose="05000000000000000000" pitchFamily="2" charset="2"/>
              </a:rPr>
              <a:t>취향대로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오른쪽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 클릭에 대한 반응을 </a:t>
            </a:r>
            <a:r>
              <a:rPr lang="en-US" altLang="ko-KR" dirty="0">
                <a:sym typeface="Wingdings" panose="05000000000000000000" pitchFamily="2" charset="2"/>
              </a:rPr>
              <a:t>opacity </a:t>
            </a:r>
            <a:r>
              <a:rPr lang="ko-KR" altLang="en-US" dirty="0">
                <a:sym typeface="Wingdings" panose="05000000000000000000" pitchFamily="2" charset="2"/>
              </a:rPr>
              <a:t>로 할 것이므로 </a:t>
            </a:r>
            <a:r>
              <a:rPr lang="en-US" altLang="ko-KR" dirty="0">
                <a:sym typeface="Wingdings" panose="05000000000000000000" pitchFamily="2" charset="2"/>
              </a:rPr>
              <a:t>opacity: 1;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Transition: 0.4s;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40907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06E011-D79D-4B31-C2D7-BA10B9CD7CBA}"/>
              </a:ext>
            </a:extLst>
          </p:cNvPr>
          <p:cNvSpPr txBox="1"/>
          <p:nvPr/>
        </p:nvSpPr>
        <p:spPr>
          <a:xfrm>
            <a:off x="635000" y="517942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541484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적절한 상하 여백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 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여백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82207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D43257-A8D8-272B-663E-C8A883D2D157}"/>
              </a:ext>
            </a:extLst>
          </p:cNvPr>
          <p:cNvSpPr txBox="1"/>
          <p:nvPr/>
        </p:nvSpPr>
        <p:spPr>
          <a:xfrm>
            <a:off x="901700" y="7762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2384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 추가</a:t>
            </a:r>
          </a:p>
        </p:txBody>
      </p:sp>
    </p:spTree>
    <p:extLst>
      <p:ext uri="{BB962C8B-B14F-4D97-AF65-F5344CB8AC3E}">
        <p14:creationId xmlns:p14="http://schemas.microsoft.com/office/powerpoint/2010/main" val="11420402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2B4617-698A-3140-2EA8-F3D3D95BEBC0}"/>
              </a:ext>
            </a:extLst>
          </p:cNvPr>
          <p:cNvSpPr txBox="1"/>
          <p:nvPr/>
        </p:nvSpPr>
        <p:spPr>
          <a:xfrm>
            <a:off x="609600" y="2332841"/>
            <a:ext cx="83693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C1ECFEE-986E-0482-979F-505433A0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Btn_menu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기능 추가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6D0E860-64DB-93E8-B5E3-63C9BCDEE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hide class </a:t>
            </a:r>
            <a:r>
              <a:rPr lang="ko-KR" altLang="en-US" dirty="0">
                <a:sym typeface="Wingdings" panose="05000000000000000000" pitchFamily="2" charset="2"/>
              </a:rPr>
              <a:t>존재 여부에 따라 클래스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삭제 구현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266308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과제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9668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3528A0-0BB1-AD9A-59A6-9E3CDAC7D955}"/>
              </a:ext>
            </a:extLst>
          </p:cNvPr>
          <p:cNvSpPr txBox="1"/>
          <p:nvPr/>
        </p:nvSpPr>
        <p:spPr>
          <a:xfrm>
            <a:off x="0" y="1588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블로그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91503-5966-0D52-0ADD-F2B2AA75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400300"/>
            <a:ext cx="11260802" cy="4457699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블로그 최소 게시물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개 업로드 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포스코 </a:t>
            </a:r>
            <a:r>
              <a:rPr lang="en-US" altLang="ko-KR" dirty="0">
                <a:sym typeface="Wingdings" panose="05000000000000000000" pitchFamily="2" charset="2"/>
              </a:rPr>
              <a:t>x </a:t>
            </a:r>
            <a:r>
              <a:rPr lang="ko-KR" altLang="en-US" dirty="0" err="1">
                <a:sym typeface="Wingdings" panose="05000000000000000000" pitchFamily="2" charset="2"/>
              </a:rPr>
              <a:t>코딩온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제목 붙이기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주차 회고 및 배운 내용 정리 내용 포함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일요일 </a:t>
            </a:r>
            <a:r>
              <a:rPr lang="en-US" altLang="ko-KR" dirty="0">
                <a:sym typeface="Wingdings" panose="05000000000000000000" pitchFamily="2" charset="2"/>
              </a:rPr>
              <a:t>10</a:t>
            </a:r>
            <a:r>
              <a:rPr lang="ko-KR" altLang="en-US" dirty="0">
                <a:sym typeface="Wingdings" panose="05000000000000000000" pitchFamily="2" charset="2"/>
              </a:rPr>
              <a:t>시까지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‘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반드시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제출 하셔야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30936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영상 기반 </a:t>
            </a:r>
            <a:r>
              <a:rPr lang="ko-KR" altLang="en-US" dirty="0" err="1">
                <a:solidFill>
                  <a:srgbClr val="0070C0"/>
                </a:solidFill>
              </a:rPr>
              <a:t>렌딩</a:t>
            </a:r>
            <a:r>
              <a:rPr lang="ko-KR" altLang="en-US" dirty="0">
                <a:solidFill>
                  <a:srgbClr val="0070C0"/>
                </a:solidFill>
              </a:rPr>
              <a:t> 페이지 제작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오늘 배운 영상 기반 </a:t>
            </a:r>
            <a:r>
              <a:rPr lang="ko-KR" altLang="en-US" dirty="0" err="1">
                <a:sym typeface="Wingdings" panose="05000000000000000000" pitchFamily="2" charset="2"/>
              </a:rPr>
              <a:t>렌딩</a:t>
            </a:r>
            <a:r>
              <a:rPr lang="ko-KR" altLang="en-US" dirty="0">
                <a:sym typeface="Wingdings" panose="05000000000000000000" pitchFamily="2" charset="2"/>
              </a:rPr>
              <a:t> 페이지를 제작하시면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최대한 예쁘게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만들어 주세요</a:t>
            </a:r>
            <a:r>
              <a:rPr lang="en-US" altLang="ko-KR" dirty="0">
                <a:sym typeface="Wingdings" panose="05000000000000000000" pitchFamily="2" charset="2"/>
              </a:rPr>
              <a:t>~!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깃에 올리시고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netlify</a:t>
            </a:r>
            <a:r>
              <a:rPr lang="ko-KR" altLang="en-US" dirty="0">
                <a:sym typeface="Wingdings" panose="05000000000000000000" pitchFamily="2" charset="2"/>
              </a:rPr>
              <a:t> 로 배포 까지 하신 다음 해당 링크를 일요일 밤 </a:t>
            </a:r>
            <a:r>
              <a:rPr lang="en-US" altLang="ko-KR" dirty="0">
                <a:sym typeface="Wingdings" panose="05000000000000000000" pitchFamily="2" charset="2"/>
              </a:rPr>
              <a:t>10</a:t>
            </a:r>
            <a:r>
              <a:rPr lang="ko-KR" altLang="en-US" dirty="0">
                <a:sym typeface="Wingdings" panose="05000000000000000000" pitchFamily="2" charset="2"/>
              </a:rPr>
              <a:t>시 까지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다음주 월요일날 제출한 결과물을 다 같이 본 다음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등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등에게 시상할 예정입니다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</p:txBody>
      </p:sp>
    </p:spTree>
    <p:extLst>
      <p:ext uri="{BB962C8B-B14F-4D97-AF65-F5344CB8AC3E}">
        <p14:creationId xmlns:p14="http://schemas.microsoft.com/office/powerpoint/2010/main" val="22266048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622395" y="4487839"/>
            <a:ext cx="955978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9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33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0D4BC4-8563-0A97-9BCE-97DB006FCE9B}"/>
              </a:ext>
            </a:extLst>
          </p:cNvPr>
          <p:cNvSpPr txBox="1"/>
          <p:nvPr/>
        </p:nvSpPr>
        <p:spPr>
          <a:xfrm>
            <a:off x="241533" y="406190"/>
            <a:ext cx="1170893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"toggle-promotion"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D21FA-8A98-95FE-45DC-5F13F5D6CF10}"/>
              </a:ext>
            </a:extLst>
          </p:cNvPr>
          <p:cNvSpPr txBox="1"/>
          <p:nvPr/>
        </p:nvSpPr>
        <p:spPr>
          <a:xfrm>
            <a:off x="241533" y="2432028"/>
            <a:ext cx="65703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height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FEA3F-8D59-5EB5-98F6-AD9521EEC037}"/>
              </a:ext>
            </a:extLst>
          </p:cNvPr>
          <p:cNvSpPr txBox="1"/>
          <p:nvPr/>
        </p:nvSpPr>
        <p:spPr>
          <a:xfrm>
            <a:off x="10687574" y="1580012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HTML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FDBA-23C2-560C-450E-16CF7436121D}"/>
              </a:ext>
            </a:extLst>
          </p:cNvPr>
          <p:cNvSpPr txBox="1"/>
          <p:nvPr/>
        </p:nvSpPr>
        <p:spPr>
          <a:xfrm>
            <a:off x="5873692" y="563880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4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97E85-5826-5230-F3B0-90274D53114A}"/>
              </a:ext>
            </a:extLst>
          </p:cNvPr>
          <p:cNvSpPr txBox="1"/>
          <p:nvPr/>
        </p:nvSpPr>
        <p:spPr>
          <a:xfrm>
            <a:off x="429936" y="321328"/>
            <a:ext cx="10274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2438-4FFD-3334-FDDC-048B81B7D4CB}"/>
              </a:ext>
            </a:extLst>
          </p:cNvPr>
          <p:cNvSpPr txBox="1"/>
          <p:nvPr/>
        </p:nvSpPr>
        <p:spPr>
          <a:xfrm>
            <a:off x="429936" y="4143441"/>
            <a:ext cx="1027441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DAA7-F7DB-FD96-AF9C-13227B81B000}"/>
              </a:ext>
            </a:extLst>
          </p:cNvPr>
          <p:cNvSpPr txBox="1"/>
          <p:nvPr/>
        </p:nvSpPr>
        <p:spPr>
          <a:xfrm>
            <a:off x="8784672" y="2742423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D66A-ECD4-46D6-E77C-F4B02EA88487}"/>
              </a:ext>
            </a:extLst>
          </p:cNvPr>
          <p:cNvSpPr txBox="1"/>
          <p:nvPr/>
        </p:nvSpPr>
        <p:spPr>
          <a:xfrm>
            <a:off x="9708001" y="437655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22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9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:active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:active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4771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active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273273"/>
            <a:ext cx="879151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B319-34D0-8E20-F8D6-DBF11B076A2E}"/>
              </a:ext>
            </a:extLst>
          </p:cNvPr>
          <p:cNvSpPr txBox="1"/>
          <p:nvPr/>
        </p:nvSpPr>
        <p:spPr>
          <a:xfrm>
            <a:off x="648049" y="4951867"/>
            <a:ext cx="791710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7BA7D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img_product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C617-2E23-04B8-FD57-891E2134A30E}"/>
              </a:ext>
            </a:extLst>
          </p:cNvPr>
          <p:cNvSpPr txBox="1"/>
          <p:nvPr/>
        </p:nvSpPr>
        <p:spPr>
          <a:xfrm>
            <a:off x="7564794" y="394449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B7B1-FA71-745E-49D5-62FB3B7756E7}"/>
              </a:ext>
            </a:extLst>
          </p:cNvPr>
          <p:cNvSpPr txBox="1"/>
          <p:nvPr/>
        </p:nvSpPr>
        <p:spPr>
          <a:xfrm>
            <a:off x="7718612" y="590182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1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 did it - Happy Homer | Make a Meme">
            <a:extLst>
              <a:ext uri="{FF2B5EF4-FFF2-40B4-BE49-F238E27FC236}">
                <a16:creationId xmlns:a16="http://schemas.microsoft.com/office/drawing/2014/main" id="{74CCB26E-0E8B-BED8-09D9-8304DEED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84" y="823912"/>
            <a:ext cx="9248831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56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코딩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테스트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17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가입부터 가시죠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다양한 방법으로 회원 가입을 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2"/>
              </a:rPr>
              <a:t>https://programmers.co.kr/account/sign_in?referer=https%3A%2F%2Fprogrammers.co.kr%2F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EA0B5-B9E6-3354-7E80-2BA7E782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3605784"/>
            <a:ext cx="5861392" cy="22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9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시작이 반이다&quot;를 영어로 어떻게 말할까? - 최신 호주정보뉴스제공 호주 No.1 모바일앱">
            <a:extLst>
              <a:ext uri="{FF2B5EF4-FFF2-40B4-BE49-F238E27FC236}">
                <a16:creationId xmlns:a16="http://schemas.microsoft.com/office/drawing/2014/main" id="{DE535063-4CC9-2DC8-9CF4-8CD9182A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7620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4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6B08D-39E3-7A38-B8EC-4E214113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프로그래머스</a:t>
            </a:r>
            <a:r>
              <a:rPr lang="ko-KR" altLang="en-US" dirty="0"/>
              <a:t> 익히기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6DA36-F1DD-E5A8-553E-8C692769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https://school.programmers.co.kr/learn/courses/30/lessons/12937</a:t>
            </a:r>
            <a:endParaRPr lang="en-US" altLang="ko-KR" dirty="0">
              <a:hlinkClick r:id="rId3"/>
            </a:endParaRPr>
          </a:p>
          <a:p>
            <a:r>
              <a:rPr lang="ko-KR" altLang="en-US" dirty="0">
                <a:hlinkClick r:id="rId3"/>
              </a:rPr>
              <a:t>https://school.programmers.co.kr/learn/courses/30/lessons/120813?language=javascript</a:t>
            </a:r>
            <a:endParaRPr lang="en-US" altLang="ko-KR" dirty="0">
              <a:hlinkClick r:id="rId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99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333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7ED4F1-33A5-726F-D616-4D1C2CCA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4" y="413327"/>
            <a:ext cx="6245054" cy="60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15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861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길이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.length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.length();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2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5634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92EF9-067D-FA24-7A6B-F3179416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위치 찾기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</a:rPr>
              <a:t>indexOf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문자를 찾을 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indexOf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문자열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7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자르기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slice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.slice(</a:t>
            </a:r>
            <a:r>
              <a:rPr lang="ko-KR" altLang="en-US" dirty="0">
                <a:sym typeface="Wingdings" panose="05000000000000000000" pitchFamily="2" charset="2"/>
              </a:rPr>
              <a:t>시작위치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종료위치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0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바꾸기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replace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.replace(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바꿀 문자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뽀로로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74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반복하기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repeat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.repeat(</a:t>
            </a:r>
            <a:r>
              <a:rPr lang="ko-KR" altLang="en-US" dirty="0">
                <a:sym typeface="Wingdings" panose="05000000000000000000" pitchFamily="2" charset="2"/>
              </a:rPr>
              <a:t>반복 횟수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28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 뒤 공백 문자 제거하기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trim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.trim();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        Hello, world      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world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87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8AC73-C502-0A7D-820C-823D1328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수박수박수박수박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98A84-8FA3-C012-165E-7C0278AF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22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+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수학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20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 함수들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609599" y="1328391"/>
            <a:ext cx="889299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절대값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"ceil: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"random: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랜덤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57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배열에서 가장 큰 수와 작은 수의 찾아서 소수점을 버림 처리</a:t>
            </a:r>
            <a:endParaRPr lang="en-US" altLang="ko-KR" dirty="0"/>
          </a:p>
          <a:p>
            <a:r>
              <a:rPr lang="ko-KR" altLang="en-US" dirty="0"/>
              <a:t>해당 수 절대값의 평균을 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 ~ 100</a:t>
            </a:r>
            <a:r>
              <a:rPr lang="ko-KR" altLang="en-US" dirty="0"/>
              <a:t> 까지의 숫자 중에서 </a:t>
            </a:r>
            <a:r>
              <a:rPr lang="ko-KR" altLang="en-US" dirty="0" err="1"/>
              <a:t>랜덤한</a:t>
            </a:r>
            <a:r>
              <a:rPr lang="ko-KR" altLang="en-US" dirty="0"/>
              <a:t> 정수가 나오도록 만들기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50740-C5A4-F5E1-060F-B0B24CA9FBDC}"/>
              </a:ext>
            </a:extLst>
          </p:cNvPr>
          <p:cNvSpPr txBox="1"/>
          <p:nvPr/>
        </p:nvSpPr>
        <p:spPr>
          <a:xfrm>
            <a:off x="851647" y="299052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a-DK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[-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14.52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33.53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390188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7E6C6-4E5B-450F-5E28-13C3D87E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약수의 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CF7A3-B53C-EE41-86BD-C099FC435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https://school.programmers.co.kr/learn/courses/30/lessons/12928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71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48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arr.map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12554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배열에 특정 작업을 한 </a:t>
            </a:r>
            <a:r>
              <a:rPr lang="en-US" altLang="ko-KR" dirty="0"/>
              <a:t>	</a:t>
            </a:r>
            <a:r>
              <a:rPr lang="ko-KR" altLang="en-US" dirty="0"/>
              <a:t>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메소드</a:t>
            </a:r>
            <a:endParaRPr lang="en-US" altLang="ko-KR" dirty="0"/>
          </a:p>
          <a:p>
            <a:r>
              <a:rPr lang="en-US" altLang="ko-KR" dirty="0" err="1"/>
              <a:t>arr.</a:t>
            </a:r>
            <a:r>
              <a:rPr lang="en-US" altLang="ko-KR" dirty="0" err="1">
                <a:solidFill>
                  <a:schemeClr val="accent2"/>
                </a:solidFill>
              </a:rPr>
              <a:t>map</a:t>
            </a:r>
            <a:r>
              <a:rPr lang="en-US" altLang="ko-KR" dirty="0"/>
              <a:t>(function(</a:t>
            </a:r>
            <a:r>
              <a:rPr lang="ko-KR" altLang="en-US" dirty="0" err="1">
                <a:solidFill>
                  <a:srgbClr val="00B050"/>
                </a:solidFill>
              </a:rPr>
              <a:t>배열의값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인덱스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원본배열</a:t>
            </a:r>
            <a:r>
              <a:rPr lang="en-US" altLang="ko-KR" dirty="0"/>
              <a:t>) {});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8EB8-19AC-1174-5908-0B7EFCD4331A}"/>
              </a:ext>
            </a:extLst>
          </p:cNvPr>
          <p:cNvSpPr txBox="1"/>
          <p:nvPr/>
        </p:nvSpPr>
        <p:spPr>
          <a:xfrm>
            <a:off x="768121" y="3092535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605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0712"/>
            <a:ext cx="11260802" cy="2006141"/>
          </a:xfrm>
        </p:spPr>
        <p:txBody>
          <a:bodyPr>
            <a:normAutofit/>
          </a:bodyPr>
          <a:lstStyle/>
          <a:p>
            <a:r>
              <a:rPr lang="ko-KR" altLang="en-US" dirty="0"/>
              <a:t>요런 식으로 줄이기가 가능합니다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9ADED-5BBA-EB7E-A025-8042ED29C570}"/>
              </a:ext>
            </a:extLst>
          </p:cNvPr>
          <p:cNvSpPr txBox="1"/>
          <p:nvPr/>
        </p:nvSpPr>
        <p:spPr>
          <a:xfrm>
            <a:off x="648049" y="1328391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96969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9ADED-5BBA-EB7E-A025-8042ED29C570}"/>
              </a:ext>
            </a:extLst>
          </p:cNvPr>
          <p:cNvSpPr txBox="1"/>
          <p:nvPr/>
        </p:nvSpPr>
        <p:spPr>
          <a:xfrm>
            <a:off x="648049" y="1328391"/>
            <a:ext cx="862178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59686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부터 </a:t>
            </a:r>
            <a:r>
              <a:rPr lang="en-US" altLang="ko-KR" dirty="0"/>
              <a:t>100 </a:t>
            </a:r>
            <a:r>
              <a:rPr lang="ko-KR" altLang="en-US" dirty="0"/>
              <a:t>까지의 숫자가 들어 있는 배열을 </a:t>
            </a:r>
            <a:r>
              <a:rPr lang="en-US" altLang="ko-KR" dirty="0"/>
              <a:t>for </a:t>
            </a:r>
            <a:r>
              <a:rPr lang="ko-KR" altLang="en-US" dirty="0"/>
              <a:t>문으로 만들기</a:t>
            </a:r>
            <a:endParaRPr lang="en-US" altLang="ko-KR" dirty="0"/>
          </a:p>
          <a:p>
            <a:r>
              <a:rPr lang="en-US" altLang="ko-KR" dirty="0"/>
              <a:t>Map</a:t>
            </a:r>
            <a:r>
              <a:rPr lang="ko-KR" altLang="en-US" dirty="0"/>
              <a:t> 메소드를 이용하여 해당 배열의 합산을 구하기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535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도 사실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apple = [“a”, “p”, “p”, “l”, “e”];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815829" y="2264271"/>
            <a:ext cx="660004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n-NO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8939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filter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조건에 부합하는 배열 요소만을 반환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arr.filter</a:t>
            </a:r>
            <a:r>
              <a:rPr lang="en-US" altLang="ko-KR" dirty="0"/>
              <a:t>(function (</a:t>
            </a:r>
            <a:r>
              <a:rPr lang="ko-KR" altLang="en-US" dirty="0"/>
              <a:t>매개변수</a:t>
            </a:r>
            <a:r>
              <a:rPr lang="en-US" altLang="ko-KR" dirty="0"/>
              <a:t>) { return </a:t>
            </a:r>
            <a:r>
              <a:rPr lang="ko-KR" altLang="en-US" dirty="0"/>
              <a:t>조건</a:t>
            </a:r>
            <a:r>
              <a:rPr lang="en-US" altLang="ko-KR" dirty="0"/>
              <a:t>});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73884" y="3031944"/>
            <a:ext cx="80681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3814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includes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해당 배열에 지정한 요소가 있는지 확인하는 메소드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arr.include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300766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두 배열에서 동일한 요소만을 가지는 배열 </a:t>
            </a:r>
            <a:r>
              <a:rPr lang="en-US" altLang="ko-KR" dirty="0" err="1"/>
              <a:t>sameArr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두 배열에서 서로 다른 요소만을 가지는 배열 </a:t>
            </a:r>
            <a:r>
              <a:rPr lang="en-US" altLang="ko-KR" dirty="0" err="1"/>
              <a:t>diffArr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49011-0A21-20F3-6A7D-C711C729D3F4}"/>
              </a:ext>
            </a:extLst>
          </p:cNvPr>
          <p:cNvSpPr txBox="1"/>
          <p:nvPr/>
        </p:nvSpPr>
        <p:spPr>
          <a:xfrm>
            <a:off x="582706" y="1328389"/>
            <a:ext cx="1044388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fruits1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614648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find / </a:t>
            </a:r>
            <a:r>
              <a:rPr lang="en-US" altLang="ko-KR" dirty="0" err="1">
                <a:solidFill>
                  <a:schemeClr val="accent2"/>
                </a:solidFill>
              </a:rPr>
              <a:t>findIndex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find : </a:t>
            </a:r>
            <a:r>
              <a:rPr lang="ko-KR" altLang="en-US" dirty="0"/>
              <a:t>배열에 특정 값이 있는지 찾고 반환</a:t>
            </a:r>
            <a:endParaRPr lang="en-US" altLang="ko-KR" dirty="0"/>
          </a:p>
          <a:p>
            <a:r>
              <a:rPr lang="en-US" altLang="ko-KR" dirty="0" err="1"/>
              <a:t>findIndex</a:t>
            </a:r>
            <a:r>
              <a:rPr lang="en-US" altLang="ko-KR" dirty="0"/>
              <a:t> : </a:t>
            </a:r>
            <a:r>
              <a:rPr lang="ko-KR" altLang="en-US" dirty="0"/>
              <a:t>배열에 특정 값이 있는지 찾고 위치를 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7702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87960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arr.reduce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92887B-0FC3-98A4-985A-5D029E31AC5B}"/>
              </a:ext>
            </a:extLst>
          </p:cNvPr>
          <p:cNvSpPr txBox="1">
            <a:spLocks/>
          </p:cNvSpPr>
          <p:nvPr/>
        </p:nvSpPr>
        <p:spPr>
          <a:xfrm>
            <a:off x="465599" y="1328391"/>
            <a:ext cx="11260802" cy="479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Reduce</a:t>
            </a:r>
            <a:r>
              <a:rPr lang="ko-KR" altLang="en-US" dirty="0"/>
              <a:t> 는 가장</a:t>
            </a:r>
            <a:r>
              <a:rPr lang="en-US" altLang="ko-KR" dirty="0"/>
              <a:t> </a:t>
            </a:r>
            <a:r>
              <a:rPr lang="ko-KR" altLang="en-US" dirty="0"/>
              <a:t>많은 기능을 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arr.reduce</a:t>
            </a:r>
            <a:r>
              <a:rPr lang="en-US" altLang="ko-KR" dirty="0"/>
              <a:t>(function(</a:t>
            </a:r>
            <a:r>
              <a:rPr lang="ko-KR" altLang="en-US" dirty="0" err="1"/>
              <a:t>누산기</a:t>
            </a:r>
            <a:r>
              <a:rPr lang="en-US" altLang="ko-KR" dirty="0"/>
              <a:t>, </a:t>
            </a:r>
            <a:r>
              <a:rPr lang="ko-KR" altLang="en-US" dirty="0" err="1"/>
              <a:t>배열의값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원본배열</a:t>
            </a:r>
            <a:r>
              <a:rPr lang="en-US" altLang="ko-KR" dirty="0"/>
              <a:t>), </a:t>
            </a:r>
            <a:r>
              <a:rPr lang="ko-KR" altLang="en-US" dirty="0" err="1"/>
              <a:t>누산기</a:t>
            </a:r>
            <a:r>
              <a:rPr lang="ko-KR" altLang="en-US" dirty="0"/>
              <a:t> 초기 값</a:t>
            </a:r>
            <a:r>
              <a:rPr lang="en-US" altLang="ko-KR" dirty="0"/>
              <a:t>);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839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6F9EC8-2AAA-0FA2-216A-65752B92FE15}"/>
              </a:ext>
            </a:extLst>
          </p:cNvPr>
          <p:cNvSpPr txBox="1"/>
          <p:nvPr/>
        </p:nvSpPr>
        <p:spPr>
          <a:xfrm>
            <a:off x="480290" y="356213"/>
            <a:ext cx="834967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87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5587F-5935-AAD7-687B-135FBB844006}"/>
              </a:ext>
            </a:extLst>
          </p:cNvPr>
          <p:cNvSpPr txBox="1"/>
          <p:nvPr/>
        </p:nvSpPr>
        <p:spPr>
          <a:xfrm>
            <a:off x="434108" y="328643"/>
            <a:ext cx="87191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5480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처리할 현재 요소가 음수일 경우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처리할 현재 요소가 양수일 경우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[4, 5]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33461B-D482-32BD-1798-9B45D562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095" y="1908763"/>
            <a:ext cx="2713632" cy="47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부터 </a:t>
            </a:r>
            <a:r>
              <a:rPr lang="en-US" altLang="ko-KR" dirty="0"/>
              <a:t>100 </a:t>
            </a:r>
            <a:r>
              <a:rPr lang="ko-KR" altLang="en-US" dirty="0"/>
              <a:t>까지의 숫자가 들어 있는 배열을 </a:t>
            </a:r>
            <a:r>
              <a:rPr lang="en-US" altLang="ko-KR" dirty="0"/>
              <a:t>for </a:t>
            </a:r>
            <a:r>
              <a:rPr lang="ko-KR" altLang="en-US" dirty="0"/>
              <a:t>문으로 만들기</a:t>
            </a:r>
            <a:endParaRPr lang="en-US" altLang="ko-KR" dirty="0"/>
          </a:p>
          <a:p>
            <a:r>
              <a:rPr lang="en-US" altLang="ko-KR" dirty="0"/>
              <a:t>Reduce</a:t>
            </a:r>
            <a:r>
              <a:rPr lang="ko-KR" altLang="en-US" dirty="0"/>
              <a:t> 메소드를 이용하여 해당 배열의 합산을 구하기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reduce </a:t>
            </a:r>
            <a:r>
              <a:rPr lang="ko-KR" altLang="en-US" dirty="0"/>
              <a:t>메소드의 </a:t>
            </a:r>
            <a:r>
              <a:rPr lang="ko-KR" altLang="en-US" dirty="0" err="1"/>
              <a:t>누산기를</a:t>
            </a:r>
            <a:r>
              <a:rPr lang="ko-KR" altLang="en-US" dirty="0"/>
              <a:t> 이용하기</a:t>
            </a:r>
            <a:r>
              <a:rPr lang="en-US" altLang="ko-K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83801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6B08D-39E3-7A38-B8EC-4E214113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 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6DA36-F1DD-E5A8-553E-8C692769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https://school.programmers.co.kr/learn/courses/30/lessons/12944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554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712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Object.</a:t>
            </a:r>
            <a:r>
              <a:rPr lang="en-US" altLang="ko-KR" dirty="0" err="1">
                <a:solidFill>
                  <a:schemeClr val="accent2"/>
                </a:solidFill>
              </a:rPr>
              <a:t>assign</a:t>
            </a:r>
            <a:r>
              <a:rPr lang="en-US" altLang="ko-KR" dirty="0">
                <a:solidFill>
                  <a:schemeClr val="accent2"/>
                </a:solidFill>
              </a:rPr>
              <a:t>()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병합에 사용되는 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선언된 객체에 사용하지 않고 가상의 </a:t>
            </a:r>
            <a:r>
              <a:rPr lang="en-US" altLang="ko-KR" dirty="0"/>
              <a:t>Object </a:t>
            </a:r>
            <a:r>
              <a:rPr lang="ko-KR" altLang="en-US" dirty="0"/>
              <a:t>라는 것을 불러와서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정적 메소드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9635FA-B2EC-55DE-E859-BF716DC9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602" y="2218131"/>
            <a:ext cx="3350971" cy="95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C9EC4-9E39-3E51-5701-6F3995A93858}"/>
              </a:ext>
            </a:extLst>
          </p:cNvPr>
          <p:cNvSpPr txBox="1"/>
          <p:nvPr/>
        </p:nvSpPr>
        <p:spPr>
          <a:xfrm>
            <a:off x="689994" y="2218131"/>
            <a:ext cx="609460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07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구조 분해 할당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비구조화 할당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299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분해 할당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또는 배열의 각각의 값을 분해하여 변수에 넣어 사용하는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C8DD5-A503-AAE5-D06B-1C46BFB0D242}"/>
              </a:ext>
            </a:extLst>
          </p:cNvPr>
          <p:cNvSpPr txBox="1"/>
          <p:nvPr/>
        </p:nvSpPr>
        <p:spPr>
          <a:xfrm>
            <a:off x="698384" y="2083016"/>
            <a:ext cx="10982628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기본값 설정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 변수에 넣기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name: 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77921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전개 연산자</a:t>
            </a:r>
          </a:p>
        </p:txBody>
      </p:sp>
    </p:spTree>
    <p:extLst>
      <p:ext uri="{BB962C8B-B14F-4D97-AF65-F5344CB8AC3E}">
        <p14:creationId xmlns:p14="http://schemas.microsoft.com/office/powerpoint/2010/main" val="62474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D1C8D-2775-C99B-4BA5-57F1C5760F0A}"/>
              </a:ext>
            </a:extLst>
          </p:cNvPr>
          <p:cNvSpPr txBox="1"/>
          <p:nvPr/>
        </p:nvSpPr>
        <p:spPr>
          <a:xfrm>
            <a:off x="5047718" y="2934958"/>
            <a:ext cx="67240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NOTICE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".notice .inner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 연산자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배열의 값을 </a:t>
            </a:r>
            <a:r>
              <a:rPr lang="en-US" altLang="ko-KR" dirty="0"/>
              <a:t>, </a:t>
            </a:r>
            <a:r>
              <a:rPr lang="ko-KR" altLang="en-US" dirty="0"/>
              <a:t>단위로 구분 하여 </a:t>
            </a:r>
            <a:r>
              <a:rPr lang="ko-KR" altLang="en-US" dirty="0" err="1"/>
              <a:t>전개시켜주는</a:t>
            </a:r>
            <a:r>
              <a:rPr lang="ko-KR" altLang="en-US" dirty="0"/>
              <a:t> 연산자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238943"/>
            <a:ext cx="6094602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console.log("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65927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 연산자</a:t>
            </a:r>
            <a:r>
              <a:rPr lang="en-US" altLang="ko-KR" dirty="0"/>
              <a:t>(</a:t>
            </a:r>
            <a:r>
              <a:rPr lang="ko-KR" altLang="en-US" dirty="0"/>
              <a:t>매개 변수일 때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변수에 너무 많은 값이 들어올 때 나머지 연산자를 사용하여 한꺼번에 처리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868117"/>
            <a:ext cx="609460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37FC-3C09-9BBE-AA22-FCBFA95BC779}"/>
              </a:ext>
            </a:extLst>
          </p:cNvPr>
          <p:cNvSpPr txBox="1"/>
          <p:nvPr/>
        </p:nvSpPr>
        <p:spPr>
          <a:xfrm>
            <a:off x="4906142" y="4022279"/>
            <a:ext cx="716210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21959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을 사실 진짜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전개 연산자</a:t>
            </a:r>
            <a:r>
              <a:rPr lang="en-US" altLang="ko-KR" dirty="0"/>
              <a:t>(…) </a:t>
            </a:r>
            <a:r>
              <a:rPr lang="ko-KR" altLang="en-US" dirty="0"/>
              <a:t>사용으로 </a:t>
            </a:r>
            <a:r>
              <a:rPr lang="en-US" altLang="ko-KR" dirty="0"/>
              <a:t>“apple” </a:t>
            </a:r>
            <a:r>
              <a:rPr lang="ko-KR" altLang="en-US" dirty="0"/>
              <a:t>을 </a:t>
            </a:r>
            <a:r>
              <a:rPr lang="en-US" altLang="ko-KR" dirty="0"/>
              <a:t>“a”, “p”, “p”, “l”, “e” 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ko-KR" altLang="en-US" dirty="0"/>
              <a:t>그것을 </a:t>
            </a:r>
            <a:r>
              <a:rPr lang="en-US" altLang="ko-KR" dirty="0"/>
              <a:t>[]</a:t>
            </a:r>
            <a:r>
              <a:rPr lang="ko-KR" altLang="en-US" dirty="0"/>
              <a:t> 안에 넣어서 배열로 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621865" y="1534599"/>
            <a:ext cx="660004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27130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0FE9D-CF30-792E-A358-00D4460D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번호 가리기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A4366-22A8-625D-EB89-F806EC21E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https://school.programmers.co.kr/learn/courses/30/lessons/12948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174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카톡 짤! 무한도전 짤 모음 1탄! : 네이버 블로그">
            <a:extLst>
              <a:ext uri="{FF2B5EF4-FFF2-40B4-BE49-F238E27FC236}">
                <a16:creationId xmlns:a16="http://schemas.microsoft.com/office/drawing/2014/main" id="{B7311BC8-181F-A8AA-0B35-6240DC91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2" y="255732"/>
            <a:ext cx="71056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무한도전짤 모음 (공유/다운) : 네이버 블로그">
            <a:extLst>
              <a:ext uri="{FF2B5EF4-FFF2-40B4-BE49-F238E27FC236}">
                <a16:creationId xmlns:a16="http://schemas.microsoft.com/office/drawing/2014/main" id="{0DD5B7A1-0D78-9EB5-08E5-FF6D803E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541" y="2083623"/>
            <a:ext cx="5389418" cy="43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61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3BBD3-8855-5A05-F18D-4593C35D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자릿수 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4A86C-A882-1BEF-3671-8B104287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https://school.programmers.co.kr/learn/courses/30/lessons/12931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003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고사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https://school.programmers.co.kr/learn/courses/30/lessons/42840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38545-FE73-0BA2-F5BD-DA5628B3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2810"/>
            <a:ext cx="7716327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50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옹알이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https://school.programmers.co.kr/learn/courses/30/lessons/120956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DE20C-5E68-AB75-7531-C4192E99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00" y="2893699"/>
            <a:ext cx="9329039" cy="90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2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양대산맥 - YouTube">
            <a:extLst>
              <a:ext uri="{FF2B5EF4-FFF2-40B4-BE49-F238E27FC236}">
                <a16:creationId xmlns:a16="http://schemas.microsoft.com/office/drawing/2014/main" id="{EBBA2B94-270C-AF92-A8C2-D585A4E4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371157"/>
            <a:ext cx="47371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99A2A-68A0-A4E3-3B36-C47EE9450FAE}"/>
              </a:ext>
            </a:extLst>
          </p:cNvPr>
          <p:cNvSpPr txBox="1"/>
          <p:nvPr/>
        </p:nvSpPr>
        <p:spPr>
          <a:xfrm>
            <a:off x="1066800" y="5425182"/>
            <a:ext cx="1005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https://www.acmicpc.net/problem/1000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00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BDC3D5-050D-69DB-0485-47C910C0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90021"/>
            <a:ext cx="11155332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4031662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그런데말입니다 - YouTube">
            <a:extLst>
              <a:ext uri="{FF2B5EF4-FFF2-40B4-BE49-F238E27FC236}">
                <a16:creationId xmlns:a16="http://schemas.microsoft.com/office/drawing/2014/main" id="{72F0EB2D-ECC0-BE1A-1627-0ADF1C3C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692150"/>
            <a:ext cx="6548336" cy="36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414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EBF1FE-B3C1-F9E5-0D26-6C88152D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3" y="944510"/>
            <a:ext cx="7335274" cy="752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6D8E91-5177-BC0E-CD64-0218F828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40" y="2219209"/>
            <a:ext cx="10355120" cy="165758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115452C-BF34-43D7-FA4F-30C0306FADC5}"/>
              </a:ext>
            </a:extLst>
          </p:cNvPr>
          <p:cNvSpPr/>
          <p:nvPr/>
        </p:nvSpPr>
        <p:spPr>
          <a:xfrm rot="2456855">
            <a:off x="7834022" y="1908059"/>
            <a:ext cx="2446557" cy="6223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8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52717D-0F9A-B4CA-D665-166B3197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17" y="477704"/>
            <a:ext cx="5916797" cy="26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33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0C2061-B9BB-068B-C591-545CC402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2" y="363159"/>
            <a:ext cx="1125059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8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블라인드 | 블라블라: 어쩔티비!!">
            <a:extLst>
              <a:ext uri="{FF2B5EF4-FFF2-40B4-BE49-F238E27FC236}">
                <a16:creationId xmlns:a16="http://schemas.microsoft.com/office/drawing/2014/main" id="{DE05B4E5-239C-93DD-EFB7-239B2958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558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2A5295-C0BF-E5EA-C751-FAD4D7F2808C}"/>
              </a:ext>
            </a:extLst>
          </p:cNvPr>
          <p:cNvSpPr txBox="1"/>
          <p:nvPr/>
        </p:nvSpPr>
        <p:spPr>
          <a:xfrm>
            <a:off x="889000" y="717540"/>
            <a:ext cx="86995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'/dev/stdin'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098" name="Picture 2" descr="선공개] 아기자기 대략난감하게 만든 순수 쿨 키즈와의 만남 | 유 퀴즈 온 더 블럭 YOU QUIZ ON THE BLOCK EP.25  - YouTube">
            <a:extLst>
              <a:ext uri="{FF2B5EF4-FFF2-40B4-BE49-F238E27FC236}">
                <a16:creationId xmlns:a16="http://schemas.microsoft.com/office/drawing/2014/main" id="{B45653FC-EE62-F049-B5BB-B59DC49C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9500"/>
            <a:ext cx="5664200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107800-B99B-DF12-4F76-A7353AF7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77" y="495204"/>
            <a:ext cx="4546976" cy="2197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CACBDF-9DF9-A73C-C5BC-AE85CC23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9" y="3079751"/>
            <a:ext cx="4135671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07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D50DCA-809F-58CD-0893-7852ABF5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82" y="2827142"/>
            <a:ext cx="10288436" cy="2791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C2BBB-6FB3-303F-4B04-8ED60DFF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82" y="463551"/>
            <a:ext cx="4135671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81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E4B58A-25E7-391F-5A66-447E63652A26}"/>
              </a:ext>
            </a:extLst>
          </p:cNvPr>
          <p:cNvSpPr txBox="1"/>
          <p:nvPr/>
        </p:nvSpPr>
        <p:spPr>
          <a:xfrm>
            <a:off x="520700" y="5174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56562-794D-2615-0716-D72113F1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990684"/>
            <a:ext cx="547763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8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EEF43-79D3-FB84-06FA-6084ABCB6151}"/>
              </a:ext>
            </a:extLst>
          </p:cNvPr>
          <p:cNvSpPr txBox="1"/>
          <p:nvPr/>
        </p:nvSpPr>
        <p:spPr>
          <a:xfrm>
            <a:off x="469900" y="4551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DA7E84-F149-BC77-A481-F6C7F8586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203399"/>
            <a:ext cx="546811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2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D93A5E-6E22-2814-AEC1-C3255BFB4CD7}"/>
              </a:ext>
            </a:extLst>
          </p:cNvPr>
          <p:cNvSpPr txBox="1"/>
          <p:nvPr/>
        </p:nvSpPr>
        <p:spPr>
          <a:xfrm>
            <a:off x="495300" y="405537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D93634-28BE-6EAE-22C5-70D156C0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484383"/>
            <a:ext cx="530616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993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DBAE34-A1E5-1F8F-C999-74845AB3EEC9}"/>
              </a:ext>
            </a:extLst>
          </p:cNvPr>
          <p:cNvSpPr txBox="1"/>
          <p:nvPr/>
        </p:nvSpPr>
        <p:spPr>
          <a:xfrm>
            <a:off x="457200" y="462340"/>
            <a:ext cx="87757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Picture 2" descr="하하하하하하하하하하 - 오르비">
            <a:extLst>
              <a:ext uri="{FF2B5EF4-FFF2-40B4-BE49-F238E27FC236}">
                <a16:creationId xmlns:a16="http://schemas.microsoft.com/office/drawing/2014/main" id="{DD5868A2-0CE7-0258-D9F5-0C9B9206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990684"/>
            <a:ext cx="35433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619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737234-8D41-3516-80A8-E18C5DF8BE9A}"/>
              </a:ext>
            </a:extLst>
          </p:cNvPr>
          <p:cNvSpPr txBox="1"/>
          <p:nvPr/>
        </p:nvSpPr>
        <p:spPr>
          <a:xfrm>
            <a:off x="635000" y="691634"/>
            <a:ext cx="797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https://www.acmicpc.net/problem/1037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D768-8E8F-A04F-B991-E32A97FFC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2" t="3662"/>
          <a:stretch/>
        </p:blipFill>
        <p:spPr>
          <a:xfrm>
            <a:off x="635000" y="1562100"/>
            <a:ext cx="5786867" cy="4937482"/>
          </a:xfrm>
          <a:prstGeom prst="rect">
            <a:avLst/>
          </a:prstGeom>
        </p:spPr>
      </p:pic>
      <p:pic>
        <p:nvPicPr>
          <p:cNvPr id="6" name="Picture 2" descr="하하하하하하하하하하 - 오르비">
            <a:extLst>
              <a:ext uri="{FF2B5EF4-FFF2-40B4-BE49-F238E27FC236}">
                <a16:creationId xmlns:a16="http://schemas.microsoft.com/office/drawing/2014/main" id="{810D4726-24B6-1CD7-4EE9-BD877E9E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70457"/>
            <a:ext cx="35433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5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594E1-C9DC-3BAD-628E-023210D3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1" y="431704"/>
            <a:ext cx="7039957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9BAC-C1BE-239A-A32A-C57D93AE6800}"/>
              </a:ext>
            </a:extLst>
          </p:cNvPr>
          <p:cNvSpPr txBox="1"/>
          <p:nvPr/>
        </p:nvSpPr>
        <p:spPr>
          <a:xfrm>
            <a:off x="594820" y="1993037"/>
            <a:ext cx="786337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C7CB87-D176-75A4-41D3-30A10F54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0" y="3789283"/>
            <a:ext cx="7659169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58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A632B0-575C-F207-8DD9-9180DD8F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9" y="277544"/>
            <a:ext cx="6096851" cy="3839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E4E567-3B3F-865F-6E7A-302A0756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15" y="3305056"/>
            <a:ext cx="8390511" cy="2130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92B1F4-E21A-BBFC-4962-7A0F06CF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09" y="5578436"/>
            <a:ext cx="7410182" cy="7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47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A1DC41-8AA6-489A-9A6A-8D80F4EF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" y="387283"/>
            <a:ext cx="5250389" cy="168281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48C9BF-23AA-8264-832B-F793E6CAADA6}"/>
              </a:ext>
            </a:extLst>
          </p:cNvPr>
          <p:cNvSpPr/>
          <p:nvPr/>
        </p:nvSpPr>
        <p:spPr>
          <a:xfrm rot="13230009">
            <a:off x="4199812" y="1758950"/>
            <a:ext cx="802122" cy="6223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226038-8F4F-0516-298A-6879D4D60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2" y="2808110"/>
            <a:ext cx="9439442" cy="11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F159D-2B09-EFC7-97E7-ADB0F79C72ED}"/>
              </a:ext>
            </a:extLst>
          </p:cNvPr>
          <p:cNvSpPr txBox="1"/>
          <p:nvPr/>
        </p:nvSpPr>
        <p:spPr>
          <a:xfrm>
            <a:off x="381000" y="354737"/>
            <a:ext cx="7861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값을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나눈 배열로 변경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다시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진법 숫자로 전환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6146" name="Picture 2" descr="단장님 이 짤보니 그 연기도 보고싶다ㅋㅋㅋㅋ - 스토브리그 카테고리">
            <a:extLst>
              <a:ext uri="{FF2B5EF4-FFF2-40B4-BE49-F238E27FC236}">
                <a16:creationId xmlns:a16="http://schemas.microsoft.com/office/drawing/2014/main" id="{6FF09C46-F262-9313-4C07-0A6C8B15C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091842"/>
            <a:ext cx="4362450" cy="2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풀어봅시다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6DEE90-8CBE-531C-ECC8-2E4E3C96F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0"/>
          <a:stretch/>
        </p:blipFill>
        <p:spPr>
          <a:xfrm>
            <a:off x="510988" y="1455391"/>
            <a:ext cx="9096404" cy="48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3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파이팅 무도짤 힘내 박명수 짤 - 짤봇">
            <a:extLst>
              <a:ext uri="{FF2B5EF4-FFF2-40B4-BE49-F238E27FC236}">
                <a16:creationId xmlns:a16="http://schemas.microsoft.com/office/drawing/2014/main" id="{A89E6B03-F1AE-013F-B3F6-45B211C9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695325"/>
            <a:ext cx="55245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785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 기반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랜딩 페이지</a:t>
            </a:r>
          </a:p>
        </p:txBody>
      </p:sp>
    </p:spTree>
    <p:extLst>
      <p:ext uri="{BB962C8B-B14F-4D97-AF65-F5344CB8AC3E}">
        <p14:creationId xmlns:p14="http://schemas.microsoft.com/office/powerpoint/2010/main" val="111080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26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5AC11-61DD-F5A2-1F8C-22ED50F2B862}"/>
              </a:ext>
            </a:extLst>
          </p:cNvPr>
          <p:cNvSpPr txBox="1"/>
          <p:nvPr/>
        </p:nvSpPr>
        <p:spPr>
          <a:xfrm>
            <a:off x="1940653" y="6068870"/>
            <a:ext cx="426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영상 기반 랜딩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F876-1E48-0C2C-5A59-9ABCAF8C96AA}"/>
              </a:ext>
            </a:extLst>
          </p:cNvPr>
          <p:cNvSpPr txBox="1"/>
          <p:nvPr/>
        </p:nvSpPr>
        <p:spPr>
          <a:xfrm>
            <a:off x="5721291" y="6162592"/>
            <a:ext cx="530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https://movie-main-page.netlify.app/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06B25B-FE4B-1A29-EC7B-D92C8A0C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39641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영상부터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CB13-8DEE-D1F2-3162-7225D255C128}"/>
              </a:ext>
            </a:extLst>
          </p:cNvPr>
          <p:cNvSpPr txBox="1"/>
          <p:nvPr/>
        </p:nvSpPr>
        <p:spPr>
          <a:xfrm>
            <a:off x="3048000" y="517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https://www.pexels.com/ko-kr/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49E2-35EB-86A8-9DCF-C2F9EA335F59}"/>
              </a:ext>
            </a:extLst>
          </p:cNvPr>
          <p:cNvSpPr txBox="1"/>
          <p:nvPr/>
        </p:nvSpPr>
        <p:spPr>
          <a:xfrm>
            <a:off x="3048000" y="5854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https://pixabay.com/videos/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582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뼈대를 세우자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2072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만들기 전에 세팅하기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7299512" cy="5529609"/>
          </a:xfrm>
        </p:spPr>
        <p:txBody>
          <a:bodyPr/>
          <a:lstStyle/>
          <a:p>
            <a:r>
              <a:rPr lang="en-US" altLang="ko-KR" dirty="0"/>
              <a:t>Index.html </a:t>
            </a:r>
            <a:r>
              <a:rPr lang="ko-KR" altLang="en-US" dirty="0"/>
              <a:t>문서 만들기</a:t>
            </a:r>
            <a:endParaRPr lang="en-US" altLang="ko-KR" dirty="0"/>
          </a:p>
          <a:p>
            <a:r>
              <a:rPr lang="en-US" altLang="ko-KR" dirty="0" err="1"/>
              <a:t>Fontawesome</a:t>
            </a:r>
            <a:r>
              <a:rPr lang="ko-KR" altLang="en-US" dirty="0"/>
              <a:t> 키트 추가하기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메뉴 처리를 위한 </a:t>
            </a:r>
            <a:r>
              <a:rPr lang="en-US" altLang="ko-KR" dirty="0"/>
              <a:t>main.js </a:t>
            </a:r>
            <a:r>
              <a:rPr lang="ko-KR" altLang="en-US" dirty="0"/>
              <a:t>파일 추가 및 링크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style.css </a:t>
            </a:r>
            <a:r>
              <a:rPr lang="ko-KR" altLang="en-US" dirty="0">
                <a:sym typeface="Wingdings" panose="05000000000000000000" pitchFamily="2" charset="2"/>
              </a:rPr>
              <a:t>링크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  <a:r>
              <a:rPr lang="ko-KR" altLang="en-US" dirty="0">
                <a:sym typeface="Wingdings" panose="05000000000000000000" pitchFamily="2" charset="2"/>
              </a:rPr>
              <a:t> 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사용할 비디오 클립 삽입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FB9112-4A89-598E-6512-E972989C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1328390"/>
            <a:ext cx="3945244" cy="27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2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21684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구글 폰트 가져오기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 Daughter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 the Great</a:t>
            </a:r>
            <a:endParaRPr lang="en-US" altLang="ko-KR" dirty="0"/>
          </a:p>
          <a:p>
            <a:r>
              <a:rPr lang="ko-KR" altLang="en-US" dirty="0"/>
              <a:t>마진</a:t>
            </a:r>
            <a:r>
              <a:rPr lang="en-US" altLang="ko-KR" dirty="0"/>
              <a:t>, </a:t>
            </a:r>
            <a:r>
              <a:rPr lang="ko-KR" altLang="en-US" dirty="0"/>
              <a:t>패딩</a:t>
            </a:r>
            <a:r>
              <a:rPr lang="en-US" altLang="ko-KR" dirty="0"/>
              <a:t> 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보더</a:t>
            </a:r>
            <a:r>
              <a:rPr lang="ko-KR" altLang="en-US" dirty="0"/>
              <a:t> 박스 설정</a:t>
            </a:r>
            <a:endParaRPr lang="en-US" altLang="ko-KR" dirty="0"/>
          </a:p>
          <a:p>
            <a:r>
              <a:rPr lang="ko-KR" altLang="en-US" dirty="0"/>
              <a:t>리스트 스타일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829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2BFA1-0089-035D-5B1F-60C4E8E2BB86}"/>
              </a:ext>
            </a:extLst>
          </p:cNvPr>
          <p:cNvSpPr txBox="1"/>
          <p:nvPr/>
        </p:nvSpPr>
        <p:spPr>
          <a:xfrm>
            <a:off x="304800" y="197346"/>
            <a:ext cx="9525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FONT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Architects+Daughter&amp;family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Fredericka+the+Great&amp;display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COMMON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21326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16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로고 역할을 하는 </a:t>
            </a:r>
            <a:r>
              <a:rPr lang="en-US" altLang="ko-KR" dirty="0"/>
              <a:t>H1</a:t>
            </a:r>
          </a:p>
          <a:p>
            <a:r>
              <a:rPr lang="en-US" altLang="ko-KR" dirty="0"/>
              <a:t>GNB(Global Navigation Bar)</a:t>
            </a:r>
          </a:p>
          <a:p>
            <a:pPr lvl="1"/>
            <a:r>
              <a:rPr lang="ko-KR" altLang="en-US" dirty="0"/>
              <a:t>메뉴는 마음대로</a:t>
            </a:r>
            <a:endParaRPr lang="en-US" altLang="ko-KR" dirty="0"/>
          </a:p>
          <a:p>
            <a:pPr lvl="1"/>
            <a:r>
              <a:rPr lang="en-US" altLang="ko-KR" dirty="0"/>
              <a:t>about / team / news / community</a:t>
            </a:r>
          </a:p>
          <a:p>
            <a:r>
              <a:rPr lang="en-US" altLang="ko-KR" dirty="0"/>
              <a:t>SNS </a:t>
            </a:r>
            <a:r>
              <a:rPr lang="ko-KR" altLang="en-US" dirty="0"/>
              <a:t>파트</a:t>
            </a:r>
            <a:endParaRPr lang="en-US" altLang="ko-KR" dirty="0"/>
          </a:p>
          <a:p>
            <a:pPr lvl="1"/>
            <a:r>
              <a:rPr lang="ko-KR" altLang="en-US" dirty="0"/>
              <a:t>여기도 마음대로 </a:t>
            </a:r>
            <a:endParaRPr lang="en-US" altLang="ko-KR" dirty="0"/>
          </a:p>
          <a:p>
            <a:pPr lvl="1"/>
            <a:r>
              <a:rPr lang="en-US" altLang="ko-KR" dirty="0"/>
              <a:t>Search / Mail / Facebook</a:t>
            </a:r>
          </a:p>
          <a:p>
            <a:r>
              <a:rPr lang="ko-KR" altLang="en-US" dirty="0"/>
              <a:t>반응형에 사용할 햄버거 메뉴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0953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81B2D-113C-DB94-CA3D-29009EA0B14B}"/>
              </a:ext>
            </a:extLst>
          </p:cNvPr>
          <p:cNvSpPr txBox="1"/>
          <p:nvPr/>
        </p:nvSpPr>
        <p:spPr>
          <a:xfrm>
            <a:off x="457200" y="501105"/>
            <a:ext cx="109347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HEADER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fa-search"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80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7773</TotalTime>
  <Words>6146</Words>
  <Application>Microsoft Office PowerPoint</Application>
  <PresentationFormat>와이드스크린</PresentationFormat>
  <Paragraphs>884</Paragraphs>
  <Slides>139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7" baseType="lpstr">
      <vt:lpstr>Consolas</vt:lpstr>
      <vt:lpstr>강한공군체 Medium</vt:lpstr>
      <vt:lpstr>맑은 고딕</vt:lpstr>
      <vt:lpstr>Calibri</vt:lpstr>
      <vt:lpstr>Arial</vt:lpstr>
      <vt:lpstr>나눔스퀘어 ExtraBold</vt:lpstr>
      <vt:lpstr>Mosk Bold 700</vt:lpstr>
      <vt:lpstr>Office 테마</vt:lpstr>
      <vt:lpstr>PowerPoint 프레젠테이션</vt:lpstr>
      <vt:lpstr>PowerPoint 프레젠테이션</vt:lpstr>
      <vt:lpstr>PowerPoint 프레젠테이션</vt:lpstr>
      <vt:lpstr>Swiper 라이브러리 추가</vt:lpstr>
      <vt:lpstr>PowerPoint 프레젠테이션</vt:lpstr>
      <vt:lpstr>JS에 Swiper 생성자 함수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페이지네이션 / 이동 버튼 추가하기</vt:lpstr>
      <vt:lpstr>PowerPoint 프레젠테이션</vt:lpstr>
      <vt:lpstr>Autoplay?</vt:lpstr>
      <vt:lpstr>Promotion Toggle</vt:lpstr>
      <vt:lpstr>PowerPoint 프레젠테이션</vt:lpstr>
      <vt:lpstr>PowerPoint 프레젠테이션</vt:lpstr>
      <vt:lpstr>PowerPoint 프레젠테이션</vt:lpstr>
      <vt:lpstr>페이지가 로드되면 바로!</vt:lpstr>
      <vt:lpstr>엘살바도르 애니메이션!</vt:lpstr>
      <vt:lpstr>PowerPoint 프레젠테이션</vt:lpstr>
      <vt:lpstr>PowerPoint 프레젠테이션</vt:lpstr>
      <vt:lpstr>회원 가입부터 가시죠!</vt:lpstr>
      <vt:lpstr>PowerPoint 프레젠테이션</vt:lpstr>
      <vt:lpstr>프로그래머스 익히기!</vt:lpstr>
      <vt:lpstr>PowerPoint 프레젠테이션</vt:lpstr>
      <vt:lpstr>PowerPoint 프레젠테이션</vt:lpstr>
      <vt:lpstr>PowerPoint 프레젠테이션</vt:lpstr>
      <vt:lpstr>문자열 길이, .length</vt:lpstr>
      <vt:lpstr>문자열 위치 찾기, indexOf</vt:lpstr>
      <vt:lpstr>문자열 자르기, slice</vt:lpstr>
      <vt:lpstr>문자열 바꾸기, replace</vt:lpstr>
      <vt:lpstr>문자열 반복하기, repeat</vt:lpstr>
      <vt:lpstr>앞 뒤 공백 문자 제거하기, trim</vt:lpstr>
      <vt:lpstr>수박수박수박수박</vt:lpstr>
      <vt:lpstr>PowerPoint 프레젠테이션</vt:lpstr>
      <vt:lpstr>수학 함수들</vt:lpstr>
      <vt:lpstr>실습</vt:lpstr>
      <vt:lpstr>약수의 합</vt:lpstr>
      <vt:lpstr>PowerPoint 프레젠테이션</vt:lpstr>
      <vt:lpstr>배열, arr.map</vt:lpstr>
      <vt:lpstr>화살표 함수!</vt:lpstr>
      <vt:lpstr>화살표 함수!</vt:lpstr>
      <vt:lpstr>실습</vt:lpstr>
      <vt:lpstr>문자열도 사실 배열이다!</vt:lpstr>
      <vt:lpstr>배열 함수, filter</vt:lpstr>
      <vt:lpstr>배열 함수, includes</vt:lpstr>
      <vt:lpstr>실습</vt:lpstr>
      <vt:lpstr>배열 함수, find / findIndex</vt:lpstr>
      <vt:lpstr>배열, arr.reduce</vt:lpstr>
      <vt:lpstr>PowerPoint 프레젠테이션</vt:lpstr>
      <vt:lpstr>PowerPoint 프레젠테이션</vt:lpstr>
      <vt:lpstr>실습</vt:lpstr>
      <vt:lpstr>평균 구하기!</vt:lpstr>
      <vt:lpstr>PowerPoint 프레젠테이션</vt:lpstr>
      <vt:lpstr>Object.assign()</vt:lpstr>
      <vt:lpstr>PowerPoint 프레젠테이션</vt:lpstr>
      <vt:lpstr>구조 분해 할당</vt:lpstr>
      <vt:lpstr>PowerPoint 프레젠테이션</vt:lpstr>
      <vt:lpstr>전개 연산자</vt:lpstr>
      <vt:lpstr>나머지 연산자(매개 변수일 때)</vt:lpstr>
      <vt:lpstr>문자열을 사실 진짜 배열로!</vt:lpstr>
      <vt:lpstr>번호 가리기!</vt:lpstr>
      <vt:lpstr>PowerPoint 프레젠테이션</vt:lpstr>
      <vt:lpstr>자릿수 더하기</vt:lpstr>
      <vt:lpstr>모의 고사</vt:lpstr>
      <vt:lpstr>옹알이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그럼 풀어봅시다!!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만들기 전에 세팅하기</vt:lpstr>
      <vt:lpstr>PowerPoint 프레젠테이션</vt:lpstr>
      <vt:lpstr>기본 CSS 세팅</vt:lpstr>
      <vt:lpstr>PowerPoint 프레젠테이션</vt:lpstr>
      <vt:lpstr>PowerPoint 프레젠테이션</vt:lpstr>
      <vt:lpstr>HEADER, HTML</vt:lpstr>
      <vt:lpstr>PowerPoint 프레젠테이션</vt:lpstr>
      <vt:lpstr>HEADER, CSS</vt:lpstr>
      <vt:lpstr>PowerPoint 프레젠테이션</vt:lpstr>
      <vt:lpstr>HEADER, CSS</vt:lpstr>
      <vt:lpstr>PowerPoint 프레젠테이션</vt:lpstr>
      <vt:lpstr>GNB, CSS</vt:lpstr>
      <vt:lpstr>PowerPoint 프레젠테이션</vt:lpstr>
      <vt:lpstr>PowerPoint 프레젠테이션</vt:lpstr>
      <vt:lpstr>실습, SNS 파트 작업하기!</vt:lpstr>
      <vt:lpstr>PowerPoint 프레젠테이션</vt:lpstr>
      <vt:lpstr>PowerPoint 프레젠테이션</vt:lpstr>
      <vt:lpstr>Video Frame, HTML</vt:lpstr>
      <vt:lpstr>PowerPoint 프레젠테이션</vt:lpstr>
      <vt:lpstr>Video Frame, CSS</vt:lpstr>
      <vt:lpstr>PowerPoint 프레젠테이션</vt:lpstr>
      <vt:lpstr>Video Frame, Text HTML</vt:lpstr>
      <vt:lpstr>Video Frame, Text CSS</vt:lpstr>
      <vt:lpstr>PowerPoint 프레젠테이션</vt:lpstr>
      <vt:lpstr>Video Frame, Text HTML</vt:lpstr>
      <vt:lpstr>Video Frame, Text CSS</vt:lpstr>
      <vt:lpstr>PowerPoint 프레젠테이션</vt:lpstr>
      <vt:lpstr>PowerPoint 프레젠테이션</vt:lpstr>
      <vt:lpstr>FOOTER, HTML</vt:lpstr>
      <vt:lpstr>FOOTER, CSS</vt:lpstr>
      <vt:lpstr>PowerPoint 프레젠테이션</vt:lpstr>
      <vt:lpstr>메뉴가 잘리는 영역 파악 or 데이터로!</vt:lpstr>
      <vt:lpstr>반응형 CSS 작업</vt:lpstr>
      <vt:lpstr>PowerPoint 프레젠테이션</vt:lpstr>
      <vt:lpstr>PowerPoint 프레젠테이션</vt:lpstr>
      <vt:lpstr>Snb, HTML</vt:lpstr>
      <vt:lpstr>PowerPoint 프레젠테이션</vt:lpstr>
      <vt:lpstr>Snb, CSS</vt:lpstr>
      <vt:lpstr>PowerPoint 프레젠테이션</vt:lpstr>
      <vt:lpstr>Snb, CSS</vt:lpstr>
      <vt:lpstr>PowerPoint 프레젠테이션</vt:lpstr>
      <vt:lpstr>PowerPoint 프레젠테이션</vt:lpstr>
      <vt:lpstr>Btn_menu 기능 추가</vt:lpstr>
      <vt:lpstr>PowerPoint 프레젠테이션</vt:lpstr>
      <vt:lpstr>PowerPoint 프레젠테이션</vt:lpstr>
      <vt:lpstr>영상 기반 렌딩 페이지 제작!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976</cp:revision>
  <dcterms:created xsi:type="dcterms:W3CDTF">2022-05-29T13:34:07Z</dcterms:created>
  <dcterms:modified xsi:type="dcterms:W3CDTF">2023-02-16T22:33:25Z</dcterms:modified>
</cp:coreProperties>
</file>